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4" r:id="rId2"/>
    <p:sldId id="324" r:id="rId3"/>
    <p:sldId id="323" r:id="rId4"/>
    <p:sldId id="325" r:id="rId5"/>
    <p:sldId id="327" r:id="rId6"/>
    <p:sldId id="326" r:id="rId7"/>
    <p:sldId id="322" r:id="rId8"/>
    <p:sldId id="336" r:id="rId9"/>
    <p:sldId id="334" r:id="rId10"/>
    <p:sldId id="267" r:id="rId11"/>
    <p:sldId id="335" r:id="rId12"/>
    <p:sldId id="328" r:id="rId13"/>
    <p:sldId id="329" r:id="rId14"/>
    <p:sldId id="330" r:id="rId15"/>
    <p:sldId id="331" r:id="rId16"/>
    <p:sldId id="332" r:id="rId17"/>
    <p:sldId id="333" r:id="rId18"/>
    <p:sldId id="319" r:id="rId19"/>
    <p:sldId id="306" r:id="rId20"/>
  </p:sldIdLst>
  <p:sldSz cx="12192000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618" autoAdjust="0"/>
    <p:restoredTop sz="94660"/>
  </p:normalViewPr>
  <p:slideViewPr>
    <p:cSldViewPr snapToGrid="0">
      <p:cViewPr>
        <p:scale>
          <a:sx n="60" d="100"/>
          <a:sy n="60" d="100"/>
        </p:scale>
        <p:origin x="-810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D5FA77A1-4CA9-462C-A65B-F32F820949CB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67E8131-AB06-48DC-A81D-494BAB6F75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9705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1B5D64D5-A898-4115-819A-DA8171FBCB64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72B4DCF-EB36-4C07-9B12-2812856D5B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092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636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998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22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153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42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810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21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98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59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387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871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1A51-6443-4D65-9801-FA3948B23943}" type="datetimeFigureOut">
              <a:rPr lang="en-US" smtClean="0"/>
              <a:pPr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56A98-4950-42CF-AB83-77C0BD1C0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43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18995"/>
            <a:ext cx="9144000" cy="1593481"/>
          </a:xfrm>
        </p:spPr>
        <p:txBody>
          <a:bodyPr>
            <a:normAutofit fontScale="90000"/>
          </a:bodyPr>
          <a:lstStyle/>
          <a:p>
            <a:r>
              <a:rPr lang="en-US" sz="5300" b="1" dirty="0" smtClean="0"/>
              <a:t>Mapping </a:t>
            </a:r>
            <a:r>
              <a:rPr lang="en-US" sz="5300" b="1" dirty="0" smtClean="0"/>
              <a:t>Social Vulnerability and Flood </a:t>
            </a:r>
            <a:r>
              <a:rPr lang="en-US" sz="5300" b="1" dirty="0" smtClean="0"/>
              <a:t>Damages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2200" b="1" dirty="0" smtClean="0"/>
              <a:t>Public Housing </a:t>
            </a:r>
            <a:r>
              <a:rPr lang="en-US" sz="2200" b="1" dirty="0" smtClean="0"/>
              <a:t>Units in Lumberton, North Carolina after Hurricane Matthew, </a:t>
            </a:r>
            <a:r>
              <a:rPr lang="en-US" sz="2200" b="1" dirty="0" smtClean="0"/>
              <a:t>2016</a:t>
            </a:r>
            <a:r>
              <a:rPr lang="en-US" sz="4800" b="1" dirty="0">
                <a:solidFill>
                  <a:srgbClr val="FFC000"/>
                </a:solidFill>
              </a:rPr>
              <a:t/>
            </a:r>
            <a:br>
              <a:rPr lang="en-US" sz="4800" b="1" dirty="0">
                <a:solidFill>
                  <a:srgbClr val="FFC000"/>
                </a:solidFill>
              </a:rPr>
            </a:b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86388"/>
            <a:ext cx="9144000" cy="1339344"/>
          </a:xfrm>
        </p:spPr>
        <p:txBody>
          <a:bodyPr>
            <a:normAutofit/>
          </a:bodyPr>
          <a:lstStyle/>
          <a:p>
            <a:r>
              <a:rPr lang="en-US" b="1" dirty="0"/>
              <a:t>Sayma Khajehei- MCRP</a:t>
            </a:r>
          </a:p>
          <a:p>
            <a:r>
              <a:rPr lang="en-US" dirty="0"/>
              <a:t>May </a:t>
            </a:r>
            <a:r>
              <a:rPr lang="en-US" dirty="0" smtClean="0"/>
              <a:t>6,2019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12192000" cy="1478071"/>
            <a:chOff x="0" y="0"/>
            <a:chExt cx="12192000" cy="14780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737477" cy="1478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9280" t="-1" b="38774"/>
            <a:stretch/>
          </p:blipFill>
          <p:spPr>
            <a:xfrm>
              <a:off x="7089732" y="0"/>
              <a:ext cx="5102268" cy="147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15070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091" y="119589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Charts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57603"/>
            <a:ext cx="5181600" cy="435133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Highchart’s</a:t>
            </a:r>
            <a:r>
              <a:rPr lang="en-US" dirty="0" smtClean="0"/>
              <a:t> pie chart code</a:t>
            </a:r>
          </a:p>
          <a:p>
            <a:r>
              <a:rPr lang="en-US" dirty="0" smtClean="0"/>
              <a:t>Using containers to have the charts in a line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r="399" b="6250"/>
          <a:stretch>
            <a:fillRect/>
          </a:stretch>
        </p:blipFill>
        <p:spPr bwMode="auto">
          <a:xfrm>
            <a:off x="5954147" y="1056289"/>
            <a:ext cx="5839114" cy="30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 r="401" b="5711"/>
          <a:stretch>
            <a:fillRect/>
          </a:stretch>
        </p:blipFill>
        <p:spPr bwMode="auto">
          <a:xfrm>
            <a:off x="1198509" y="3137548"/>
            <a:ext cx="5596428" cy="297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 l="5692" t="25970" r="8399" b="15840"/>
          <a:stretch>
            <a:fillRect/>
          </a:stretch>
        </p:blipFill>
        <p:spPr bwMode="auto">
          <a:xfrm>
            <a:off x="6968359" y="4290310"/>
            <a:ext cx="4776952" cy="181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6425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34" y="191704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Tables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828" y="1336894"/>
            <a:ext cx="4742793" cy="435133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/>
              <a:t>html codes to make tables</a:t>
            </a:r>
            <a:endParaRPr lang="en-US" dirty="0" smtClean="0"/>
          </a:p>
          <a:p>
            <a:r>
              <a:rPr lang="en-US" dirty="0" smtClean="0"/>
              <a:t>Using containers to have the </a:t>
            </a:r>
            <a:r>
              <a:rPr lang="en-US" dirty="0" smtClean="0"/>
              <a:t>tables </a:t>
            </a:r>
            <a:r>
              <a:rPr lang="en-US" dirty="0" smtClean="0"/>
              <a:t>in a line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r="1247" b="6250"/>
          <a:stretch>
            <a:fillRect/>
          </a:stretch>
        </p:blipFill>
        <p:spPr bwMode="auto">
          <a:xfrm>
            <a:off x="5517930" y="745910"/>
            <a:ext cx="5927835" cy="316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 r="35" b="6250"/>
          <a:stretch>
            <a:fillRect/>
          </a:stretch>
        </p:blipFill>
        <p:spPr bwMode="auto">
          <a:xfrm>
            <a:off x="835573" y="3180046"/>
            <a:ext cx="5502166" cy="290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 l="11266" t="20151" r="3148" b="19935"/>
          <a:stretch>
            <a:fillRect/>
          </a:stretch>
        </p:blipFill>
        <p:spPr bwMode="auto">
          <a:xfrm>
            <a:off x="6448097" y="4080760"/>
            <a:ext cx="5013434" cy="197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Maps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Joined Excel table to the Block Groups’ in QGIS  to make </a:t>
            </a:r>
            <a:r>
              <a:rPr lang="en-US" dirty="0" err="1" smtClean="0"/>
              <a:t>Coropleth</a:t>
            </a:r>
            <a:r>
              <a:rPr lang="en-US" dirty="0" smtClean="0"/>
              <a:t> map </a:t>
            </a:r>
          </a:p>
          <a:p>
            <a:r>
              <a:rPr lang="en-US" dirty="0" smtClean="0"/>
              <a:t>Export public housing point features and add them to the map</a:t>
            </a:r>
          </a:p>
          <a:p>
            <a:r>
              <a:rPr lang="en-US" dirty="0" smtClean="0"/>
              <a:t>Add layers such as river, roads, and open street map</a:t>
            </a:r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031" b="5825"/>
          <a:stretch>
            <a:fillRect/>
          </a:stretch>
        </p:blipFill>
        <p:spPr bwMode="auto">
          <a:xfrm>
            <a:off x="5635366" y="1718441"/>
            <a:ext cx="6271799" cy="338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Maps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877" y="1841391"/>
            <a:ext cx="2740572" cy="3455823"/>
          </a:xfrm>
        </p:spPr>
        <p:txBody>
          <a:bodyPr/>
          <a:lstStyle/>
          <a:p>
            <a:r>
              <a:rPr lang="en-US" dirty="0" smtClean="0"/>
              <a:t>Exporting the leaflet map  in QGIS</a:t>
            </a:r>
          </a:p>
          <a:p>
            <a:r>
              <a:rPr lang="en-US" dirty="0" smtClean="0"/>
              <a:t>Using the code in the html file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0778" t="12069" r="884" b="11207"/>
          <a:stretch>
            <a:fillRect/>
          </a:stretch>
        </p:blipFill>
        <p:spPr bwMode="auto">
          <a:xfrm>
            <a:off x="3112510" y="1103588"/>
            <a:ext cx="8846431" cy="431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r="157" b="6250"/>
          <a:stretch>
            <a:fillRect/>
          </a:stretch>
        </p:blipFill>
        <p:spPr bwMode="auto">
          <a:xfrm>
            <a:off x="599090" y="236310"/>
            <a:ext cx="11020097" cy="5817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r="765" b="5927"/>
          <a:stretch>
            <a:fillRect/>
          </a:stretch>
        </p:blipFill>
        <p:spPr bwMode="auto">
          <a:xfrm>
            <a:off x="725215" y="220717"/>
            <a:ext cx="5171090" cy="275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r="520" b="6250"/>
          <a:stretch>
            <a:fillRect/>
          </a:stretch>
        </p:blipFill>
        <p:spPr bwMode="auto">
          <a:xfrm>
            <a:off x="6321973" y="220716"/>
            <a:ext cx="5186855" cy="2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 r="401" b="5927"/>
          <a:stretch>
            <a:fillRect/>
          </a:stretch>
        </p:blipFill>
        <p:spPr bwMode="auto">
          <a:xfrm>
            <a:off x="740978" y="3204140"/>
            <a:ext cx="5188403" cy="275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 r="523" b="5927"/>
          <a:stretch>
            <a:fillRect/>
          </a:stretch>
        </p:blipFill>
        <p:spPr bwMode="auto">
          <a:xfrm>
            <a:off x="6325153" y="3203298"/>
            <a:ext cx="5183675" cy="275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Public Housing Developments Location 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Using vector and markers</a:t>
            </a:r>
          </a:p>
          <a:p>
            <a:r>
              <a:rPr lang="en-US" dirty="0" smtClean="0"/>
              <a:t>Using array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r="399" b="6250"/>
          <a:stretch>
            <a:fillRect/>
          </a:stretch>
        </p:blipFill>
        <p:spPr bwMode="auto">
          <a:xfrm>
            <a:off x="4315256" y="2269412"/>
            <a:ext cx="7240868" cy="383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66" y="0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Abandoned Public Housing Developments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920218"/>
            <a:ext cx="2979683" cy="4351338"/>
          </a:xfrm>
        </p:spPr>
        <p:txBody>
          <a:bodyPr/>
          <a:lstStyle/>
          <a:p>
            <a:r>
              <a:rPr lang="en-US" dirty="0" smtClean="0"/>
              <a:t>Using Internal </a:t>
            </a:r>
            <a:r>
              <a:rPr lang="en-US" dirty="0" err="1" smtClean="0"/>
              <a:t>Geojson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Adding legend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520" b="6250"/>
          <a:stretch>
            <a:fillRect/>
          </a:stretch>
        </p:blipFill>
        <p:spPr bwMode="auto">
          <a:xfrm>
            <a:off x="2843048" y="1162730"/>
            <a:ext cx="9112469" cy="482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Conclusion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3973" y="1478784"/>
            <a:ext cx="5108027" cy="4351338"/>
          </a:xfrm>
        </p:spPr>
        <p:txBody>
          <a:bodyPr/>
          <a:lstStyle/>
          <a:p>
            <a:r>
              <a:rPr lang="en-US" dirty="0" smtClean="0"/>
              <a:t>Using QGIS, web mapping, and html coding I attempted to present my project.</a:t>
            </a:r>
          </a:p>
          <a:p>
            <a:r>
              <a:rPr lang="en-US" dirty="0" smtClean="0"/>
              <a:t>I used some links at the top of my web page to make it easier for a visitor to navigate through the page. </a:t>
            </a:r>
          </a:p>
          <a:p>
            <a:r>
              <a:rPr lang="en-US" dirty="0" smtClean="0"/>
              <a:t>                     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 r="4400" b="34649"/>
          <a:stretch>
            <a:fillRect/>
          </a:stretch>
        </p:blipFill>
        <p:spPr bwMode="auto">
          <a:xfrm>
            <a:off x="0" y="1550573"/>
            <a:ext cx="6794935" cy="261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 l="1398" t="19368" r="1819" b="48724"/>
          <a:stretch>
            <a:fillRect/>
          </a:stretch>
        </p:blipFill>
        <p:spPr bwMode="auto">
          <a:xfrm>
            <a:off x="1103586" y="4482351"/>
            <a:ext cx="8734097" cy="161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978726F-9614-DE41-991F-D27A2F688AC4}"/>
              </a:ext>
            </a:extLst>
          </p:cNvPr>
          <p:cNvSpPr txBox="1">
            <a:spLocks/>
          </p:cNvSpPr>
          <p:nvPr/>
        </p:nvSpPr>
        <p:spPr>
          <a:xfrm>
            <a:off x="558800" y="2669091"/>
            <a:ext cx="10515600" cy="138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b="1" dirty="0"/>
              <a:t>Thank</a:t>
            </a:r>
            <a:r>
              <a:rPr lang="en-US" sz="8000" dirty="0"/>
              <a:t> </a:t>
            </a:r>
            <a:r>
              <a:rPr lang="en-US" sz="8000" b="1" dirty="0"/>
              <a:t>You</a:t>
            </a:r>
            <a:r>
              <a:rPr lang="en-US" sz="8000" dirty="0"/>
              <a:t>!</a:t>
            </a:r>
          </a:p>
        </p:txBody>
      </p:sp>
    </p:spTree>
    <p:extLst>
      <p:ext uri="{BB962C8B-B14F-4D97-AF65-F5344CB8AC3E}">
        <p14:creationId xmlns="" xmlns:p14="http://schemas.microsoft.com/office/powerpoint/2010/main" val="146468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Abstract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297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Scholars </a:t>
            </a:r>
            <a:r>
              <a:rPr lang="en-US" dirty="0" smtClean="0"/>
              <a:t>believe that residents of public housing are one of the most socially vulnerable people that face significant damages in disasters. </a:t>
            </a:r>
            <a:endParaRPr lang="en-US" dirty="0" smtClean="0"/>
          </a:p>
          <a:p>
            <a:r>
              <a:rPr lang="en-US" dirty="0" smtClean="0"/>
              <a:t>Hurricane </a:t>
            </a:r>
            <a:r>
              <a:rPr lang="en-US" dirty="0" smtClean="0"/>
              <a:t>Matthew made landfall in North Carolina on October 8, 2016, as a Category 1 storm.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Lumberton were devastated by heavy rainfall and the river flooding that began after Hurricane Matthew. </a:t>
            </a:r>
            <a:endParaRPr lang="en-US" dirty="0" smtClean="0"/>
          </a:p>
          <a:p>
            <a:r>
              <a:rPr lang="en-US" dirty="0" smtClean="0"/>
              <a:t>Lumberton </a:t>
            </a:r>
            <a:r>
              <a:rPr lang="en-US" dirty="0" smtClean="0"/>
              <a:t>is a diverse socio-demographic city with one-third of households who live at or below the poverty level. </a:t>
            </a:r>
            <a:endParaRPr lang="en-US" dirty="0" smtClean="0"/>
          </a:p>
          <a:p>
            <a:r>
              <a:rPr lang="en-US" dirty="0" smtClean="0"/>
              <a:t>Lumberton </a:t>
            </a:r>
            <a:r>
              <a:rPr lang="en-US" dirty="0" smtClean="0"/>
              <a:t>has a particular combination of minorities with a high percentage of African American and Native American.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city has 729 public housing units. </a:t>
            </a:r>
            <a:endParaRPr lang="en-US" dirty="0" smtClean="0"/>
          </a:p>
          <a:p>
            <a:r>
              <a:rPr lang="en-US" dirty="0" smtClean="0"/>
              <a:t>The flood destroyed 37% of public housing units in Lumberton.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Data and Maps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6476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Data:</a:t>
            </a:r>
          </a:p>
          <a:p>
            <a:pPr lvl="1"/>
            <a:r>
              <a:rPr lang="en-US" sz="3200" dirty="0" smtClean="0"/>
              <a:t>2015-ACS estimation data</a:t>
            </a:r>
          </a:p>
          <a:p>
            <a:pPr lvl="1"/>
            <a:r>
              <a:rPr lang="en-US" sz="3200" dirty="0" smtClean="0"/>
              <a:t>U.S. Department of Housing and Urban Development (HUD) data</a:t>
            </a:r>
          </a:p>
          <a:p>
            <a:pPr lvl="1"/>
            <a:r>
              <a:rPr lang="en-US" sz="3200" dirty="0" smtClean="0"/>
              <a:t>Housing Authority of City of Lumberton (HACL) </a:t>
            </a:r>
            <a:r>
              <a:rPr lang="en-US" sz="3200" dirty="0" smtClean="0"/>
              <a:t>data</a:t>
            </a:r>
            <a:endParaRPr lang="en-US" sz="3200" dirty="0" smtClean="0"/>
          </a:p>
          <a:p>
            <a:pPr lvl="1"/>
            <a:r>
              <a:rPr lang="en-US" sz="3200" dirty="0" smtClean="0"/>
              <a:t>A </a:t>
            </a:r>
            <a:r>
              <a:rPr lang="en-US" sz="3200" dirty="0" smtClean="0"/>
              <a:t>part of survey data of my </a:t>
            </a:r>
            <a:r>
              <a:rPr lang="en-US" sz="3200" dirty="0" smtClean="0"/>
              <a:t>thesis</a:t>
            </a:r>
          </a:p>
          <a:p>
            <a:r>
              <a:rPr lang="en-US" sz="3600" dirty="0" smtClean="0"/>
              <a:t>Maps:</a:t>
            </a:r>
          </a:p>
          <a:p>
            <a:pPr lvl="1"/>
            <a:r>
              <a:rPr lang="en-US" sz="3200" dirty="0" smtClean="0"/>
              <a:t>S</a:t>
            </a:r>
            <a:r>
              <a:rPr lang="en-US" sz="3200" dirty="0" smtClean="0"/>
              <a:t>ocial </a:t>
            </a:r>
            <a:r>
              <a:rPr lang="en-US" sz="3200" dirty="0" smtClean="0"/>
              <a:t>vulnerability at the block-group level in Lumberton, NC</a:t>
            </a:r>
            <a:r>
              <a:rPr lang="en-US" sz="3200" dirty="0" smtClean="0"/>
              <a:t>,</a:t>
            </a:r>
          </a:p>
          <a:p>
            <a:pPr lvl="1"/>
            <a:r>
              <a:rPr lang="en-US" sz="3200" dirty="0" smtClean="0"/>
              <a:t>L</a:t>
            </a:r>
            <a:r>
              <a:rPr lang="en-US" sz="3200" dirty="0" smtClean="0"/>
              <a:t>ocation </a:t>
            </a:r>
            <a:r>
              <a:rPr lang="en-US" sz="3200" dirty="0" smtClean="0"/>
              <a:t>of public housing developments in the city, </a:t>
            </a:r>
            <a:endParaRPr lang="en-US" sz="3200" dirty="0" smtClean="0"/>
          </a:p>
          <a:p>
            <a:pPr lvl="1"/>
            <a:r>
              <a:rPr lang="en-US" sz="3200" dirty="0" smtClean="0"/>
              <a:t>Damage </a:t>
            </a:r>
            <a:r>
              <a:rPr lang="en-US" sz="3200" dirty="0" smtClean="0"/>
              <a:t>assessment of public housing units’ samples </a:t>
            </a:r>
            <a:endParaRPr lang="en-US" sz="3200" dirty="0" smtClean="0"/>
          </a:p>
          <a:p>
            <a:pPr lvl="1"/>
            <a:r>
              <a:rPr lang="en-US" sz="3200" dirty="0" smtClean="0"/>
              <a:t>Abandoned public housing developments</a:t>
            </a:r>
            <a:endParaRPr lang="en-US" sz="3200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This Project &amp; My Thesis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2972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My thesis Goals:</a:t>
            </a:r>
          </a:p>
          <a:p>
            <a:r>
              <a:rPr lang="en-US" dirty="0" smtClean="0"/>
              <a:t>Find </a:t>
            </a:r>
            <a:r>
              <a:rPr lang="en-US" dirty="0" smtClean="0"/>
              <a:t>the specific vulnerabilities of the public housing residents in Lumberton, North </a:t>
            </a:r>
            <a:r>
              <a:rPr lang="en-US" dirty="0" smtClean="0"/>
              <a:t>Carolina</a:t>
            </a:r>
          </a:p>
          <a:p>
            <a:pPr lvl="1"/>
            <a:r>
              <a:rPr lang="en-US" dirty="0" smtClean="0"/>
              <a:t>I use social vulnerability weighted Index </a:t>
            </a:r>
            <a:r>
              <a:rPr lang="en-US" dirty="0" smtClean="0"/>
              <a:t>defined by Van Zandt and Colleagues in 2012 to </a:t>
            </a:r>
            <a:r>
              <a:rPr lang="en-US" dirty="0" smtClean="0"/>
              <a:t>show the distribution of vulnerability in the city.</a:t>
            </a:r>
            <a:endParaRPr lang="en-US" dirty="0" smtClean="0"/>
          </a:p>
          <a:p>
            <a:r>
              <a:rPr lang="en-US" dirty="0" smtClean="0"/>
              <a:t>How these </a:t>
            </a:r>
            <a:r>
              <a:rPr lang="en-US" dirty="0" smtClean="0"/>
              <a:t>vulnerabilities affect the impact of flood damages in </a:t>
            </a:r>
            <a:r>
              <a:rPr lang="en-US" dirty="0" smtClean="0"/>
              <a:t>the public housing </a:t>
            </a:r>
            <a:r>
              <a:rPr lang="en-US" dirty="0" smtClean="0"/>
              <a:t>developments. </a:t>
            </a:r>
            <a:endParaRPr lang="en-US" dirty="0" smtClean="0"/>
          </a:p>
          <a:p>
            <a:pPr lvl="1"/>
            <a:r>
              <a:rPr lang="en-US" dirty="0" smtClean="0"/>
              <a:t>Show the </a:t>
            </a:r>
            <a:r>
              <a:rPr lang="en-US" dirty="0" smtClean="0"/>
              <a:t>location of public housing developments and the damages to these units based on damage assessment of the sampled units to show the severity of damages.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38200" y="1898985"/>
            <a:ext cx="1034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My thesis is a part </a:t>
            </a:r>
            <a:r>
              <a:rPr lang="en-US" sz="2400" dirty="0"/>
              <a:t>of a larger longitudinal and </a:t>
            </a:r>
            <a:r>
              <a:rPr lang="en-US" sz="2400" dirty="0" smtClean="0"/>
              <a:t>interdisciplinary recovery-based </a:t>
            </a:r>
            <a:r>
              <a:rPr lang="en-US" sz="2400" dirty="0"/>
              <a:t>field study in Lumberton conducted by </a:t>
            </a:r>
            <a:r>
              <a:rPr lang="en-US" sz="2400" b="1" dirty="0"/>
              <a:t>the Center of Excellence (</a:t>
            </a:r>
            <a:r>
              <a:rPr lang="en-US" sz="2400" b="1" dirty="0" err="1"/>
              <a:t>CoE</a:t>
            </a:r>
            <a:r>
              <a:rPr lang="en-US" sz="2400" b="1" dirty="0"/>
              <a:t>) </a:t>
            </a:r>
            <a:r>
              <a:rPr lang="en-US" sz="2400" dirty="0"/>
              <a:t>on Risk-Based Community Resilience Planning with collaborators from the </a:t>
            </a:r>
            <a:r>
              <a:rPr lang="en-US" sz="2400" b="1" dirty="0"/>
              <a:t>National Institute of Standards and Technology (NIST).</a:t>
            </a:r>
          </a:p>
          <a:p>
            <a:pPr algn="ctr"/>
            <a:endParaRPr lang="en-US" sz="2400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pic>
        <p:nvPicPr>
          <p:cNvPr id="11" name="Picture 2" descr="E:\academic\Iowa State University\ISU-Spring2018 copy\Research\Sayma-Paper\NHW\NHW Poster\Resilience.png">
            <a:extLst>
              <a:ext uri="{FF2B5EF4-FFF2-40B4-BE49-F238E27FC236}">
                <a16:creationId xmlns="" xmlns:a16="http://schemas.microsoft.com/office/drawing/2014/main" id="{D4BF42BA-1C3E-5F45-AF17-634F12D3D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219200" y="3986189"/>
            <a:ext cx="2797710" cy="158882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B64E6F-F958-C74C-A45E-DF3C1C41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14" y="3986189"/>
            <a:ext cx="3060700" cy="1511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564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Web Mapping Technology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81441" cy="4351338"/>
          </a:xfrm>
        </p:spPr>
        <p:txBody>
          <a:bodyPr/>
          <a:lstStyle/>
          <a:p>
            <a:pPr lvl="0"/>
            <a:r>
              <a:rPr lang="en-US" dirty="0" smtClean="0"/>
              <a:t>Excel</a:t>
            </a:r>
          </a:p>
          <a:p>
            <a:pPr lvl="0"/>
            <a:r>
              <a:rPr lang="en-US" dirty="0" smtClean="0"/>
              <a:t>QGIS</a:t>
            </a:r>
            <a:endParaRPr lang="en-US" dirty="0" smtClean="0"/>
          </a:p>
          <a:p>
            <a:pPr lvl="0"/>
            <a:r>
              <a:rPr lang="en-US" dirty="0" err="1" smtClean="0"/>
              <a:t>GeoJSON</a:t>
            </a:r>
            <a:endParaRPr lang="en-US" dirty="0" smtClean="0"/>
          </a:p>
          <a:p>
            <a:pPr lvl="0"/>
            <a:r>
              <a:rPr lang="en-US" dirty="0" smtClean="0"/>
              <a:t>HTML, CSS, JavaScript, and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0"/>
            <a:r>
              <a:rPr lang="en-US" dirty="0" smtClean="0"/>
              <a:t>Leaflet maps</a:t>
            </a:r>
          </a:p>
          <a:p>
            <a:pPr lvl="0"/>
            <a:r>
              <a:rPr lang="en-US" dirty="0" err="1" smtClean="0"/>
              <a:t>HighCharts</a:t>
            </a:r>
            <a:endParaRPr lang="en-US" dirty="0" smtClean="0"/>
          </a:p>
          <a:p>
            <a:r>
              <a:rPr lang="en-US" dirty="0" smtClean="0"/>
              <a:t>Array</a:t>
            </a:r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 </a:t>
            </a:r>
            <a:r>
              <a:rPr lang="en-US" b="1" dirty="0" smtClean="0">
                <a:latin typeface="+mn-lt"/>
              </a:rPr>
              <a:t>Key </a:t>
            </a:r>
            <a:r>
              <a:rPr lang="en-US" b="1" dirty="0" smtClean="0">
                <a:latin typeface="+mn-lt"/>
              </a:rPr>
              <a:t>Challenges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2286000"/>
            <a:ext cx="10765221" cy="4572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Preparing my damage assessment data that I have to reduce the sampled units for this project. I have 596 samples and I need 88 of them for this project. </a:t>
            </a:r>
          </a:p>
          <a:p>
            <a:pPr lvl="0"/>
            <a:r>
              <a:rPr lang="en-US" dirty="0" smtClean="0"/>
              <a:t>Making </a:t>
            </a:r>
            <a:r>
              <a:rPr lang="en-US" dirty="0" err="1" smtClean="0"/>
              <a:t>Coropleth</a:t>
            </a:r>
            <a:r>
              <a:rPr lang="en-US" dirty="0" smtClean="0"/>
              <a:t> maps </a:t>
            </a:r>
          </a:p>
          <a:p>
            <a:pPr lvl="0"/>
            <a:r>
              <a:rPr lang="en-US" dirty="0" smtClean="0"/>
              <a:t>Find </a:t>
            </a:r>
            <a:r>
              <a:rPr lang="en-US" dirty="0" smtClean="0"/>
              <a:t>a way to present all the information on a single map. </a:t>
            </a:r>
          </a:p>
          <a:p>
            <a:pPr lvl="0"/>
            <a:r>
              <a:rPr lang="en-US" dirty="0" smtClean="0"/>
              <a:t>Working on the format of the webpage to present maps and charts and the texts</a:t>
            </a:r>
          </a:p>
          <a:p>
            <a:endParaRPr lang="en-US" dirty="0"/>
          </a:p>
        </p:txBody>
      </p:sp>
      <p:grpSp>
        <p:nvGrpSpPr>
          <p:cNvPr id="5" name="Group 6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Introduction Part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47241"/>
            <a:ext cx="10544503" cy="4351338"/>
          </a:xfrm>
        </p:spPr>
        <p:txBody>
          <a:bodyPr/>
          <a:lstStyle/>
          <a:p>
            <a:r>
              <a:rPr lang="en-US" dirty="0" smtClean="0"/>
              <a:t>Using containers to have two images and text together in a line!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r="278" b="6250"/>
          <a:stretch>
            <a:fillRect/>
          </a:stretch>
        </p:blipFill>
        <p:spPr bwMode="auto">
          <a:xfrm>
            <a:off x="1166648" y="1945172"/>
            <a:ext cx="9175530" cy="4849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Images Slide Show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124" y="1762562"/>
            <a:ext cx="3402724" cy="4351338"/>
          </a:xfrm>
        </p:spPr>
        <p:txBody>
          <a:bodyPr/>
          <a:lstStyle/>
          <a:p>
            <a:r>
              <a:rPr lang="en-US" dirty="0" smtClean="0"/>
              <a:t>Having image slide show to show some pictures of the floods </a:t>
            </a:r>
          </a:p>
          <a:p>
            <a:r>
              <a:rPr lang="en-US" dirty="0" smtClean="0"/>
              <a:t>Using Array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6176963"/>
            <a:ext cx="12192000" cy="739035"/>
            <a:chOff x="0" y="536988"/>
            <a:chExt cx="15371841" cy="9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36330"/>
            <a:stretch/>
          </p:blipFill>
          <p:spPr>
            <a:xfrm>
              <a:off x="0" y="536988"/>
              <a:ext cx="7737477" cy="9410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9280" t="22243" b="38774"/>
            <a:stretch/>
          </p:blipFill>
          <p:spPr>
            <a:xfrm>
              <a:off x="7089732" y="536988"/>
              <a:ext cx="8282109" cy="941083"/>
            </a:xfrm>
            <a:prstGeom prst="rect">
              <a:avLst/>
            </a:prstGeom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r="399" b="6250"/>
          <a:stretch>
            <a:fillRect/>
          </a:stretch>
        </p:blipFill>
        <p:spPr bwMode="auto">
          <a:xfrm>
            <a:off x="3870597" y="1627991"/>
            <a:ext cx="8095431" cy="428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7307</TotalTime>
  <Words>590</Words>
  <Application>Microsoft Macintosh PowerPoint</Application>
  <PresentationFormat>Custom</PresentationFormat>
  <Paragraphs>72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Mapping Social Vulnerability and Flood Damages Public Housing Units in Lumberton, North Carolina after Hurricane Matthew, 2016 </vt:lpstr>
      <vt:lpstr>Abstract</vt:lpstr>
      <vt:lpstr>Data and Maps</vt:lpstr>
      <vt:lpstr>This Project &amp; My Thesis</vt:lpstr>
      <vt:lpstr>Slide 5</vt:lpstr>
      <vt:lpstr>Web Mapping Technology </vt:lpstr>
      <vt:lpstr> Key Challenges</vt:lpstr>
      <vt:lpstr>Introduction Part</vt:lpstr>
      <vt:lpstr>Images Slide Show</vt:lpstr>
      <vt:lpstr>Charts</vt:lpstr>
      <vt:lpstr>Tables</vt:lpstr>
      <vt:lpstr>Maps</vt:lpstr>
      <vt:lpstr>Maps</vt:lpstr>
      <vt:lpstr>Slide 14</vt:lpstr>
      <vt:lpstr>Slide 15</vt:lpstr>
      <vt:lpstr>Public Housing Developments Location </vt:lpstr>
      <vt:lpstr>Abandoned Public Housing Developments</vt:lpstr>
      <vt:lpstr>Conclusion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Busch, Melinda J</dc:creator>
  <cp:lastModifiedBy>Vaio</cp:lastModifiedBy>
  <cp:revision>172</cp:revision>
  <cp:lastPrinted>2017-12-12T06:34:52Z</cp:lastPrinted>
  <dcterms:created xsi:type="dcterms:W3CDTF">2017-12-11T01:20:10Z</dcterms:created>
  <dcterms:modified xsi:type="dcterms:W3CDTF">2019-05-04T21:26:53Z</dcterms:modified>
</cp:coreProperties>
</file>